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n">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solidFill>
        </a:fill>
      </a:tcStyle>
    </a:firstRow>
  </a:tblStyle>
  <a:tblStyle styleId="{EEE7283C-3CF3-47DC-8721-378D4A62B228}" styleName="">
    <a:tblBg/>
    <a:wholeTbl>
      <a:tcTxStyle b="on" i="on">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n" i="on">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n" i="on">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n">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n">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160" autoAdjust="0"/>
  </p:normalViewPr>
  <p:slideViewPr>
    <p:cSldViewPr snapToGrid="0" snapToObjects="1">
      <p:cViewPr varScale="1">
        <p:scale>
          <a:sx n="86" d="100"/>
          <a:sy n="86" d="100"/>
        </p:scale>
        <p:origin x="-196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6251241"/>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 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1844675"/>
            <a:ext cx="7772400" cy="2041525"/>
          </a:xfrm>
          <a:prstGeom prst="rect">
            <a:avLst/>
          </a:prstGeom>
        </p:spPr>
        <p:txBody>
          <a:bodyPr/>
          <a:lstStyle/>
          <a:p>
            <a:r>
              <a:t>Title Text</a:t>
            </a:r>
          </a:p>
        </p:txBody>
      </p:sp>
      <p:sp>
        <p:nvSpPr>
          <p:cNvPr id="12" name="Shape 12"/>
          <p:cNvSpPr>
            <a:spLocks noGrp="1"/>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uFill>
                  <a:solidFill>
                    <a:srgbClr val="888888"/>
                  </a:solidFill>
                </a:uFill>
              </a:defRPr>
            </a:lvl1pPr>
            <a:lvl2pPr marL="0" indent="457200" algn="ctr">
              <a:buSzTx/>
              <a:buFontTx/>
              <a:buNone/>
              <a:defRPr>
                <a:solidFill>
                  <a:srgbClr val="888888"/>
                </a:solidFill>
                <a:uFill>
                  <a:solidFill>
                    <a:srgbClr val="888888"/>
                  </a:solidFill>
                </a:uFill>
              </a:defRPr>
            </a:lvl2pPr>
            <a:lvl3pPr marL="0" indent="914400" algn="ctr">
              <a:buSzTx/>
              <a:buFontTx/>
              <a:buNone/>
              <a:defRPr>
                <a:solidFill>
                  <a:srgbClr val="888888"/>
                </a:solidFill>
                <a:uFill>
                  <a:solidFill>
                    <a:srgbClr val="888888"/>
                  </a:solidFill>
                </a:uFill>
              </a:defRPr>
            </a:lvl3pPr>
            <a:lvl4pPr marL="0" indent="1371600" algn="ctr">
              <a:buSzTx/>
              <a:buFontTx/>
              <a:buNone/>
              <a:defRPr>
                <a:solidFill>
                  <a:srgbClr val="888888"/>
                </a:solidFill>
                <a:uFill>
                  <a:solidFill>
                    <a:srgbClr val="888888"/>
                  </a:solidFill>
                </a:uFill>
              </a:defRPr>
            </a:lvl4pPr>
            <a:lvl5pPr marL="0" indent="1828800" algn="ctr">
              <a:buSzTx/>
              <a:buFontTx/>
              <a:buNone/>
              <a:defRPr>
                <a:solidFill>
                  <a:srgbClr val="888888"/>
                </a:solidFill>
                <a:uFill>
                  <a:solidFill>
                    <a:srgbClr val="888888"/>
                  </a:solidFill>
                </a:uFill>
              </a:defRPr>
            </a:lvl5pPr>
          </a:lstStyle>
          <a:p>
            <a:r>
              <a:t>Body Level One</a:t>
            </a:r>
          </a:p>
          <a:p>
            <a:pPr lvl="1"/>
            <a:r>
              <a:t>Body Level Two</a:t>
            </a:r>
          </a:p>
          <a:p>
            <a:pPr lvl="2"/>
            <a:r>
              <a:t>Body Level Three</a:t>
            </a:r>
          </a:p>
          <a:p>
            <a:pPr lvl="3"/>
            <a:r>
              <a:t>Body Level Four</a:t>
            </a:r>
          </a:p>
          <a:p>
            <a:pPr lvl="4"/>
            <a:r>
              <a:t>Body Level Five</a:t>
            </a:r>
          </a:p>
        </p:txBody>
      </p:sp>
      <p:pic>
        <p:nvPicPr>
          <p:cNvPr id="13" name="SEO.jpg"/>
          <p:cNvPicPr>
            <a:picLocks noChangeAspect="1"/>
          </p:cNvPicPr>
          <p:nvPr/>
        </p:nvPicPr>
        <p:blipFill>
          <a:blip r:embed="rId2">
            <a:extLst/>
          </a:blip>
          <a:stretch>
            <a:fillRect/>
          </a:stretch>
        </p:blipFill>
        <p:spPr>
          <a:xfrm>
            <a:off x="-2831" y="-868555"/>
            <a:ext cx="9144001" cy="8595110"/>
          </a:xfrm>
          <a:prstGeom prst="rect">
            <a:avLst/>
          </a:prstGeom>
          <a:ln w="12700">
            <a:miter lim="400000"/>
          </a:ln>
        </p:spPr>
      </p:pic>
      <p:sp>
        <p:nvSpPr>
          <p:cNvPr id="14" name="Shape 14"/>
          <p:cNvSpPr>
            <a:spLocks noGrp="1"/>
          </p:cNvSpPr>
          <p:nvPr>
            <p:ph type="sldNum" sz="quarter" idx="2"/>
          </p:nvPr>
        </p:nvSpPr>
        <p:spPr>
          <a:xfrm>
            <a:off x="6540500" y="6305538"/>
            <a:ext cx="2133600" cy="358141"/>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 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xfrm>
            <a:off x="457200" y="1536700"/>
            <a:ext cx="8229600" cy="5257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 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0"/>
            <a:ext cx="2057400" cy="6400802"/>
          </a:xfrm>
          <a:prstGeom prst="rect">
            <a:avLst/>
          </a:prstGeom>
        </p:spPr>
        <p:txBody>
          <a:bodyPr/>
          <a:lstStyle/>
          <a:p>
            <a:r>
              <a:t>Title Text</a:t>
            </a:r>
          </a:p>
        </p:txBody>
      </p:sp>
      <p:sp>
        <p:nvSpPr>
          <p:cNvPr id="102" name="Shape 102"/>
          <p:cNvSpPr>
            <a:spLocks noGrp="1"/>
          </p:cNvSpPr>
          <p:nvPr>
            <p:ph type="body" idx="1"/>
          </p:nvPr>
        </p:nvSpPr>
        <p:spPr>
          <a:xfrm>
            <a:off x="457200" y="261938"/>
            <a:ext cx="6019800" cy="65833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 Section Header">
    <p:spTree>
      <p:nvGrpSpPr>
        <p:cNvPr id="1" name=""/>
        <p:cNvGrpSpPr/>
        <p:nvPr/>
      </p:nvGrpSpPr>
      <p:grpSpPr>
        <a:xfrm>
          <a:off x="0" y="0"/>
          <a:ext cx="0" cy="0"/>
          <a:chOff x="0" y="0"/>
          <a:chExt cx="0" cy="0"/>
        </a:xfrm>
      </p:grpSpPr>
      <p:sp>
        <p:nvSpPr>
          <p:cNvPr id="30" name="Shape 30"/>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1" name="Shape 31"/>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uFill>
                  <a:solidFill>
                    <a:srgbClr val="888888"/>
                  </a:solidFill>
                </a:uFill>
              </a:defRPr>
            </a:lvl1pPr>
            <a:lvl2pPr marL="0" indent="457200">
              <a:spcBef>
                <a:spcPts val="400"/>
              </a:spcBef>
              <a:buSzTx/>
              <a:buFontTx/>
              <a:buNone/>
              <a:defRPr sz="2000">
                <a:solidFill>
                  <a:srgbClr val="888888"/>
                </a:solidFill>
                <a:uFill>
                  <a:solidFill>
                    <a:srgbClr val="888888"/>
                  </a:solidFill>
                </a:uFill>
              </a:defRPr>
            </a:lvl2pPr>
            <a:lvl3pPr marL="0" indent="914400">
              <a:spcBef>
                <a:spcPts val="400"/>
              </a:spcBef>
              <a:buSzTx/>
              <a:buFontTx/>
              <a:buNone/>
              <a:defRPr sz="2000">
                <a:solidFill>
                  <a:srgbClr val="888888"/>
                </a:solidFill>
                <a:uFill>
                  <a:solidFill>
                    <a:srgbClr val="888888"/>
                  </a:solidFill>
                </a:uFill>
              </a:defRPr>
            </a:lvl3pPr>
            <a:lvl4pPr marL="0" indent="1371600">
              <a:spcBef>
                <a:spcPts val="400"/>
              </a:spcBef>
              <a:buSzTx/>
              <a:buFontTx/>
              <a:buNone/>
              <a:defRPr sz="2000">
                <a:solidFill>
                  <a:srgbClr val="888888"/>
                </a:solidFill>
                <a:uFill>
                  <a:solidFill>
                    <a:srgbClr val="888888"/>
                  </a:solidFill>
                </a:uFill>
              </a:defRPr>
            </a:lvl4pPr>
            <a:lvl5pPr marL="0" indent="1828800">
              <a:spcBef>
                <a:spcPts val="400"/>
              </a:spcBef>
              <a:buSzTx/>
              <a:buFontTx/>
              <a:buNone/>
              <a:defRPr sz="2000">
                <a:solidFill>
                  <a:srgbClr val="888888"/>
                </a:solidFill>
                <a:uFill>
                  <a:solidFill>
                    <a:srgbClr val="888888"/>
                  </a:solidFill>
                </a:uFill>
              </a:defRPr>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 Two Conten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half" idx="1"/>
          </p:nvPr>
        </p:nvSpPr>
        <p:spPr>
          <a:xfrm>
            <a:off x="457200" y="15113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 Comparison">
    <p:spTree>
      <p:nvGrpSpPr>
        <p:cNvPr id="1" name=""/>
        <p:cNvGrpSpPr/>
        <p:nvPr/>
      </p:nvGrpSpPr>
      <p:grpSpPr>
        <a:xfrm>
          <a:off x="0" y="0"/>
          <a:ext cx="0" cy="0"/>
          <a:chOff x="0" y="0"/>
          <a:chExt cx="0" cy="0"/>
        </a:xfrm>
      </p:grpSpPr>
      <p:sp>
        <p:nvSpPr>
          <p:cNvPr id="48" name="Shape 48"/>
          <p:cNvSpPr>
            <a:spLocks noGrp="1"/>
          </p:cNvSpPr>
          <p:nvPr>
            <p:ph type="title"/>
          </p:nvPr>
        </p:nvSpPr>
        <p:spPr>
          <a:xfrm>
            <a:off x="457200" y="13724"/>
            <a:ext cx="8229600" cy="1151708"/>
          </a:xfrm>
          <a:prstGeom prst="rect">
            <a:avLst/>
          </a:prstGeom>
        </p:spPr>
        <p:txBody>
          <a:bodyPr/>
          <a:lstStyle/>
          <a:p>
            <a:r>
              <a:t>Title Text</a:t>
            </a:r>
          </a:p>
        </p:txBody>
      </p:sp>
      <p:sp>
        <p:nvSpPr>
          <p:cNvPr id="49" name="Shape 49"/>
          <p:cNvSpPr>
            <a:spLocks noGrp="1"/>
          </p:cNvSpPr>
          <p:nvPr>
            <p:ph type="body" sz="quarter" idx="1"/>
          </p:nvPr>
        </p:nvSpPr>
        <p:spPr>
          <a:xfrm>
            <a:off x="457200" y="1165431"/>
            <a:ext cx="4040188" cy="1009444"/>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 Blank">
    <p:spTree>
      <p:nvGrpSpPr>
        <p:cNvPr id="1" name=""/>
        <p:cNvGrpSpPr/>
        <p:nvPr/>
      </p:nvGrpSpPr>
      <p:grpSpPr>
        <a:xfrm>
          <a:off x="0" y="0"/>
          <a:ext cx="0" cy="0"/>
          <a:chOff x="0" y="0"/>
          <a:chExt cx="0" cy="0"/>
        </a:xfrm>
      </p:grpSpPr>
      <p:pic>
        <p:nvPicPr>
          <p:cNvPr id="65" name="image1.jpg" descr="RRM_LOGO_200px_RBG.jpg"/>
          <p:cNvPicPr>
            <a:picLocks noChangeAspect="1"/>
          </p:cNvPicPr>
          <p:nvPr/>
        </p:nvPicPr>
        <p:blipFill>
          <a:blip r:embed="rId2">
            <a:extLst/>
          </a:blip>
          <a:stretch>
            <a:fillRect/>
          </a:stretch>
        </p:blipFill>
        <p:spPr>
          <a:xfrm>
            <a:off x="6692900" y="6154911"/>
            <a:ext cx="2108200" cy="659394"/>
          </a:xfrm>
          <a:prstGeom prst="rect">
            <a:avLst/>
          </a:prstGeom>
          <a:ln w="12700">
            <a:miter lim="400000"/>
          </a:ln>
        </p:spPr>
      </p:pic>
      <p:pic>
        <p:nvPicPr>
          <p:cNvPr id="66" name="image2.png"/>
          <p:cNvPicPr>
            <a:picLocks noChangeAspect="1"/>
          </p:cNvPicPr>
          <p:nvPr/>
        </p:nvPicPr>
        <p:blipFill>
          <a:blip r:embed="rId3">
            <a:extLst/>
          </a:blip>
          <a:srcRect l="5600" t="9429" r="4223" b="18083"/>
          <a:stretch>
            <a:fillRect/>
          </a:stretch>
        </p:blipFill>
        <p:spPr>
          <a:xfrm>
            <a:off x="457199" y="6154912"/>
            <a:ext cx="1699886" cy="566563"/>
          </a:xfrm>
          <a:prstGeom prst="rect">
            <a:avLst/>
          </a:prstGeom>
          <a:ln w="12700">
            <a:miter lim="400000"/>
          </a:ln>
        </p:spPr>
      </p:pic>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 Content with Caption">
    <p:spTree>
      <p:nvGrpSpPr>
        <p:cNvPr id="1" name=""/>
        <p:cNvGrpSpPr/>
        <p:nvPr/>
      </p:nvGrpSpPr>
      <p:grpSpPr>
        <a:xfrm>
          <a:off x="0" y="0"/>
          <a:ext cx="0" cy="0"/>
          <a:chOff x="0" y="0"/>
          <a:chExt cx="0" cy="0"/>
        </a:xfrm>
      </p:grpSpPr>
      <p:sp>
        <p:nvSpPr>
          <p:cNvPr id="74" name="Shape 74"/>
          <p:cNvSpPr>
            <a:spLocks noGrp="1"/>
          </p:cNvSpPr>
          <p:nvPr>
            <p:ph type="title"/>
          </p:nvPr>
        </p:nvSpPr>
        <p:spPr>
          <a:xfrm>
            <a:off x="457200" y="0"/>
            <a:ext cx="3008314" cy="1435100"/>
          </a:xfrm>
          <a:prstGeom prst="rect">
            <a:avLst/>
          </a:prstGeom>
        </p:spPr>
        <p:txBody>
          <a:bodyPr anchor="b"/>
          <a:lstStyle>
            <a:lvl1pPr algn="l">
              <a:defRPr sz="2000" b="1"/>
            </a:lvl1pPr>
          </a:lstStyle>
          <a:p>
            <a:r>
              <a:t>Title Text</a:t>
            </a:r>
          </a:p>
        </p:txBody>
      </p:sp>
      <p:sp>
        <p:nvSpPr>
          <p:cNvPr id="75" name="Shape 75"/>
          <p:cNvSpPr>
            <a:spLocks noGrp="1"/>
          </p:cNvSpPr>
          <p:nvPr>
            <p:ph type="body" idx="1"/>
          </p:nvPr>
        </p:nvSpPr>
        <p:spPr>
          <a:xfrm>
            <a:off x="37401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 Picture with Caption">
    <p:spTree>
      <p:nvGrpSpPr>
        <p:cNvPr id="1" name=""/>
        <p:cNvGrpSpPr/>
        <p:nvPr/>
      </p:nvGrpSpPr>
      <p:grpSpPr>
        <a:xfrm>
          <a:off x="0" y="0"/>
          <a:ext cx="0" cy="0"/>
          <a:chOff x="0" y="0"/>
          <a:chExt cx="0" cy="0"/>
        </a:xfrm>
      </p:grpSpPr>
      <p:sp>
        <p:nvSpPr>
          <p:cNvPr id="83" name="Shape 83"/>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0"/>
            <a:ext cx="8229600" cy="117915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3" name="Shape 3"/>
          <p:cNvSpPr>
            <a:spLocks noGrp="1"/>
          </p:cNvSpPr>
          <p:nvPr>
            <p:ph type="body" idx="1"/>
          </p:nvPr>
        </p:nvSpPr>
        <p:spPr>
          <a:xfrm>
            <a:off x="457200" y="15875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553200" y="6356350"/>
            <a:ext cx="2133600" cy="358140"/>
          </a:xfrm>
          <a:prstGeom prst="rect">
            <a:avLst/>
          </a:prstGeom>
          <a:ln w="12700">
            <a:miter lim="400000"/>
          </a:ln>
        </p:spPr>
        <p:txBody>
          <a:bodyPr lIns="45719" rIns="45719">
            <a:spAutoFit/>
          </a:body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
            <a:solidFill>
              <a:srgbClr val="000000"/>
            </a:solidFill>
          </a:uFill>
          <a:latin typeface="Trebuchet MS"/>
          <a:ea typeface="Trebuchet MS"/>
          <a:cs typeface="Trebuchet MS"/>
          <a:sym typeface="Trebuchet MS"/>
        </a:defRPr>
      </a:lvl9pPr>
    </p:bodyStyle>
    <p:otherStyle>
      <a:lvl1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Trebuchet MS"/>
        </a:defRPr>
      </a:lvl1pPr>
      <a:lvl2pPr marL="0" marR="0" indent="4572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Trebuchet MS"/>
        </a:defRPr>
      </a:lvl2pPr>
      <a:lvl3pPr marL="0" marR="0" indent="9144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Trebuchet MS"/>
        </a:defRPr>
      </a:lvl3pPr>
      <a:lvl4pPr marL="0" marR="0" indent="13716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Trebuchet MS"/>
        </a:defRPr>
      </a:lvl4pPr>
      <a:lvl5pPr marL="0" marR="0" indent="18288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Trebuchet MS"/>
        </a:defRPr>
      </a:lvl5pPr>
      <a:lvl6pPr marL="0" marR="0" indent="22860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Trebuchet MS"/>
        </a:defRPr>
      </a:lvl6pPr>
      <a:lvl7pPr marL="0" marR="0" indent="27432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Trebuchet MS"/>
        </a:defRPr>
      </a:lvl7pPr>
      <a:lvl8pPr marL="0" marR="0" indent="32004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Trebuchet MS"/>
        </a:defRPr>
      </a:lvl8pPr>
      <a:lvl9pPr marL="0" marR="0" indent="365760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000000"/>
            </a:solidFill>
          </a:uFill>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www.insider-journeys.com/blog-articles/welcome-to-burm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owermarketing.net" TargetMode="Externa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hyperlink" Target="http://tools.pingdom.com/fp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hyperlink" Target="http://www.towermarketing.net/seo-audit-checklist-small-businesses-guide-understanding-health-websit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hyperlink" Target="https://moz.com/researchtools/os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subTitle" sz="quarter" idx="1"/>
          </p:nvPr>
        </p:nvSpPr>
        <p:spPr>
          <a:xfrm>
            <a:off x="1627435" y="5689600"/>
            <a:ext cx="5889130" cy="1014959"/>
          </a:xfrm>
          <a:prstGeom prst="rect">
            <a:avLst/>
          </a:prstGeom>
        </p:spPr>
        <p:txBody>
          <a:bodyPr>
            <a:normAutofit lnSpcReduction="10000"/>
          </a:bodyPr>
          <a:lstStyle>
            <a:lvl1pPr defTabSz="448055">
              <a:defRPr sz="3136">
                <a:solidFill>
                  <a:schemeClr val="accent1">
                    <a:satOff val="-4409"/>
                    <a:lumOff val="-10509"/>
                  </a:schemeClr>
                </a:solidFill>
              </a:defRPr>
            </a:lvl1pPr>
          </a:lstStyle>
          <a:p>
            <a:r>
              <a:t>WHAT IS IT &amp; HOW DOES IT WORK?</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Sales.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38" name="Shape 138">
            <a:hlinkClick r:id="rId3"/>
          </p:cNvPr>
          <p:cNvSpPr/>
          <p:nvPr/>
        </p:nvSpPr>
        <p:spPr>
          <a:xfrm>
            <a:off x="2537916" y="3578175"/>
            <a:ext cx="6587134" cy="3285729"/>
          </a:xfrm>
          <a:prstGeom prst="rect">
            <a:avLst/>
          </a:prstGeom>
          <a:ln w="12700">
            <a:miter lim="400000"/>
          </a:ln>
          <a:effectLst>
            <a:outerShdw blurRad="38100" dist="23000" dir="5400000" rotWithShape="0">
              <a:srgbClr val="000000">
                <a:alpha val="35000"/>
              </a:srgbClr>
            </a:outerShdw>
          </a:effectLst>
        </p:spPr>
        <p:txBody>
          <a:bodyPr lIns="45719" rIns="45719" anchor="ctr"/>
          <a:lstStyle/>
          <a:p>
            <a:endParaRP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the future of seo.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Resources.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downloading</a:t>
            </a:r>
            <a:endParaRPr lang="en-US" dirty="0"/>
          </a:p>
        </p:txBody>
      </p:sp>
      <p:sp>
        <p:nvSpPr>
          <p:cNvPr id="3" name="Text Placeholder 2"/>
          <p:cNvSpPr>
            <a:spLocks noGrp="1"/>
          </p:cNvSpPr>
          <p:nvPr>
            <p:ph type="body" idx="1"/>
          </p:nvPr>
        </p:nvSpPr>
        <p:spPr/>
        <p:txBody>
          <a:bodyPr/>
          <a:lstStyle/>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lgn="ctr">
              <a:buNone/>
            </a:pPr>
            <a:r>
              <a:rPr lang="en-US" sz="2400" i="1" dirty="0" smtClean="0">
                <a:hlinkClick r:id="rId2"/>
              </a:rPr>
              <a:t>www.towermarketing.net</a:t>
            </a:r>
            <a:endParaRPr lang="en-US" sz="2400" i="1" dirty="0"/>
          </a:p>
        </p:txBody>
      </p:sp>
      <p:pic>
        <p:nvPicPr>
          <p:cNvPr id="4" name="Picture 3" descr="Screen Shot 2016-02-08 at 9.36.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9157"/>
            <a:ext cx="9144000" cy="4166626"/>
          </a:xfrm>
          <a:prstGeom prst="rect">
            <a:avLst/>
          </a:prstGeom>
        </p:spPr>
      </p:pic>
    </p:spTree>
    <p:extLst>
      <p:ext uri="{BB962C8B-B14F-4D97-AF65-F5344CB8AC3E}">
        <p14:creationId xmlns:p14="http://schemas.microsoft.com/office/powerpoint/2010/main" val="1492285337"/>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body" idx="1"/>
          </p:nvPr>
        </p:nvSpPr>
        <p:spPr>
          <a:xfrm>
            <a:off x="723900" y="1943100"/>
            <a:ext cx="8229600" cy="4525963"/>
          </a:xfrm>
          <a:prstGeom prst="rect">
            <a:avLst/>
          </a:prstGeom>
        </p:spPr>
        <p:txBody>
          <a:bodyPr/>
          <a:lstStyle/>
          <a:p>
            <a:pPr marL="0" indent="0" algn="ctr">
              <a:spcBef>
                <a:spcPts val="500"/>
              </a:spcBef>
              <a:buSzTx/>
              <a:buNone/>
            </a:pPr>
            <a:r>
              <a:rPr sz="2400" i="1">
                <a:solidFill>
                  <a:srgbClr val="800000"/>
                </a:solidFill>
                <a:uFill>
                  <a:solidFill>
                    <a:srgbClr val="800000"/>
                  </a:solidFill>
                </a:uFill>
              </a:rPr>
              <a:t>SEO = search engine optimization </a:t>
            </a:r>
          </a:p>
          <a:p>
            <a:pPr marL="0" indent="0" algn="ctr">
              <a:spcBef>
                <a:spcPts val="500"/>
              </a:spcBef>
              <a:buSzTx/>
              <a:buNone/>
            </a:pPr>
            <a:r>
              <a:rPr sz="2400" i="1">
                <a:solidFill>
                  <a:srgbClr val="800000"/>
                </a:solidFill>
                <a:uFill>
                  <a:solidFill>
                    <a:srgbClr val="800000"/>
                  </a:solidFill>
                </a:uFill>
              </a:rPr>
              <a:t>optimizing content for search engines, right?</a:t>
            </a:r>
          </a:p>
          <a:p>
            <a:pPr marL="0" indent="0" algn="ctr">
              <a:spcBef>
                <a:spcPts val="500"/>
              </a:spcBef>
              <a:buSzTx/>
              <a:buNone/>
            </a:pPr>
            <a:endParaRPr sz="2400" i="1">
              <a:solidFill>
                <a:srgbClr val="800000"/>
              </a:solidFill>
              <a:uFill>
                <a:solidFill>
                  <a:srgbClr val="800000"/>
                </a:solidFill>
              </a:uFill>
            </a:endParaRPr>
          </a:p>
          <a:p>
            <a:pPr marL="0" indent="0" algn="ctr">
              <a:spcBef>
                <a:spcPts val="500"/>
              </a:spcBef>
              <a:buSzTx/>
              <a:buNone/>
            </a:pPr>
            <a:r>
              <a:rPr sz="2400" i="1">
                <a:solidFill>
                  <a:srgbClr val="800000"/>
                </a:solidFill>
                <a:uFill>
                  <a:solidFill>
                    <a:srgbClr val="800000"/>
                  </a:solidFill>
                </a:uFill>
              </a:rPr>
              <a:t>Therefor if a search engine's jobs is to satisfy users' queries, then the goal of SEO is to make content that's friendly, accessible, and relevant to users, as is it is to Google and Bing.</a:t>
            </a:r>
          </a:p>
          <a:p>
            <a:pPr marL="0" indent="0" algn="ctr">
              <a:spcBef>
                <a:spcPts val="500"/>
              </a:spcBef>
              <a:buSzTx/>
              <a:buNone/>
            </a:pPr>
            <a:endParaRPr sz="2400" i="1">
              <a:solidFill>
                <a:srgbClr val="800000"/>
              </a:solidFill>
              <a:uFill>
                <a:solidFill>
                  <a:srgbClr val="800000"/>
                </a:solidFill>
              </a:uFill>
            </a:endParaRPr>
          </a:p>
          <a:p>
            <a:pPr marL="0" indent="0" algn="ctr">
              <a:spcBef>
                <a:spcPts val="500"/>
              </a:spcBef>
              <a:buSzTx/>
              <a:buNone/>
            </a:pPr>
            <a:r>
              <a:rPr sz="2400" i="1">
                <a:solidFill>
                  <a:srgbClr val="800000"/>
                </a:solidFill>
                <a:uFill>
                  <a:solidFill>
                    <a:srgbClr val="800000"/>
                  </a:solidFill>
                </a:uFill>
              </a:rPr>
              <a:t>If you're responsible for a website, SEO is a cornerstone!</a:t>
            </a:r>
          </a:p>
          <a:p>
            <a:pPr marL="0" indent="0" algn="ctr">
              <a:spcBef>
                <a:spcPts val="500"/>
              </a:spcBef>
              <a:buSzTx/>
              <a:buNone/>
            </a:pPr>
            <a:r>
              <a:rPr sz="2400" i="1">
                <a:solidFill>
                  <a:srgbClr val="800000"/>
                </a:solidFill>
                <a:uFill>
                  <a:solidFill>
                    <a:srgbClr val="800000"/>
                  </a:solidFill>
                </a:uFill>
              </a:rPr>
              <a:t>But wait, there is so much more! SEO is not a silo</a:t>
            </a:r>
          </a:p>
        </p:txBody>
      </p:sp>
      <p:sp>
        <p:nvSpPr>
          <p:cNvPr id="115" name="Shape 115"/>
          <p:cNvSpPr/>
          <p:nvPr/>
        </p:nvSpPr>
        <p:spPr>
          <a:xfrm>
            <a:off x="390743" y="494030"/>
            <a:ext cx="863461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500">
                <a:latin typeface="Cabrito Norm Regular"/>
                <a:ea typeface="Cabrito Norm Regular"/>
                <a:cs typeface="Cabrito Norm Regular"/>
                <a:sym typeface="Cabrito Norm Regular"/>
              </a:defRPr>
            </a:lvl1pPr>
          </a:lstStyle>
          <a:p>
            <a:r>
              <a:t>SEO = SEARCH ENGINE OPTIMIZATION</a:t>
            </a:r>
          </a:p>
        </p:txBody>
      </p:sp>
      <p:pic>
        <p:nvPicPr>
          <p:cNvPr id="116" name="seo = search engine optimizaiton.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17" name="Shape 117"/>
          <p:cNvSpPr/>
          <p:nvPr/>
        </p:nvSpPr>
        <p:spPr>
          <a:xfrm>
            <a:off x="4150482" y="3148330"/>
            <a:ext cx="3077244" cy="1196341"/>
          </a:xfrm>
          <a:prstGeom prst="rect">
            <a:avLst/>
          </a:prstGeom>
          <a:solidFill>
            <a:schemeClr val="accent3"/>
          </a:solidFill>
          <a:ln w="38100">
            <a:solidFill>
              <a:srgbClr val="FFFFFF"/>
            </a:solidFill>
          </a:ln>
          <a:effectLst>
            <a:outerShdw blurRad="38100" dist="20000" dir="5400000" rotWithShape="0">
              <a:srgbClr val="000000">
                <a:alpha val="38000"/>
              </a:srgbClr>
            </a:outerShdw>
          </a:effectLst>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uFill>
                  <a:solidFill>
                    <a:srgbClr val="FFFFFF"/>
                  </a:solidFill>
                </a:uFill>
              </a:defRPr>
            </a:pPr>
            <a:r>
              <a:rPr b="1"/>
              <a:t>Homework:</a:t>
            </a:r>
            <a:r>
              <a:t> Check to see if all your pages are being ranked by searching </a:t>
            </a:r>
            <a:r>
              <a:rPr b="1"/>
              <a:t>site:www.website.com</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17">
                                            <p:bg/>
                                          </p:spTgt>
                                        </p:tgtEl>
                                        <p:attrNameLst>
                                          <p:attrName>style.visibility</p:attrName>
                                        </p:attrNameLst>
                                      </p:cBhvr>
                                      <p:to>
                                        <p:strVal val="visible"/>
                                      </p:to>
                                    </p:set>
                                    <p:animEffect transition="in" filter="dissolve">
                                      <p:cBhvr>
                                        <p:cTn id="7" dur="1500"/>
                                        <p:tgtEl>
                                          <p:spTgt spid="117">
                                            <p:bg/>
                                          </p:spTgt>
                                        </p:tgtEl>
                                      </p:cBhvr>
                                    </p:animEffect>
                                  </p:childTnLst>
                                </p:cTn>
                              </p:par>
                              <p:par>
                                <p:cTn id="8" presetID="9" presetClass="entr" presetSubtype="0" fill="hold" grpId="1" nodeType="withEffect">
                                  <p:stCondLst>
                                    <p:cond delay="0"/>
                                  </p:stCondLst>
                                  <p:iterate>
                                    <p:tmAbs val="0"/>
                                  </p:iterate>
                                  <p:childTnLst>
                                    <p:set>
                                      <p:cBhvr>
                                        <p:cTn id="9" fill="hold"/>
                                        <p:tgtEl>
                                          <p:spTgt spid="117">
                                            <p:txEl>
                                              <p:pRg st="0" end="0"/>
                                            </p:txEl>
                                          </p:spTgt>
                                        </p:tgtEl>
                                        <p:attrNameLst>
                                          <p:attrName>style.visibility</p:attrName>
                                        </p:attrNameLst>
                                      </p:cBhvr>
                                      <p:to>
                                        <p:strVal val="visible"/>
                                      </p:to>
                                    </p:set>
                                    <p:animEffect transition="in" filter="dissolve">
                                      <p:cBhvr>
                                        <p:cTn id="10" dur="1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HOW DO SEARCH ENGINES WORK-.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WHAT DO SEARCH ENGINES LOOK FOR-.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2" name="Shape 122"/>
          <p:cNvSpPr/>
          <p:nvPr/>
        </p:nvSpPr>
        <p:spPr>
          <a:xfrm>
            <a:off x="467665" y="6475729"/>
            <a:ext cx="8208670" cy="523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500">
                <a:solidFill>
                  <a:srgbClr val="A7A7A7"/>
                </a:solidFill>
              </a:defRPr>
            </a:pPr>
            <a:r>
              <a:rPr b="1" dirty="0"/>
              <a:t>Homework:</a:t>
            </a:r>
            <a:r>
              <a:rPr dirty="0"/>
              <a:t> Check you site speed and performance insights @ </a:t>
            </a:r>
            <a:r>
              <a:rPr b="1" dirty="0">
                <a:solidFill>
                  <a:srgbClr val="535353"/>
                </a:solidFill>
                <a:uFill>
                  <a:solidFill>
                    <a:srgbClr val="0000FF"/>
                  </a:solidFill>
                </a:uFill>
                <a:hlinkClick r:id="rId3"/>
              </a:rPr>
              <a:t>http://tools.pingdom.com/fpt/</a:t>
            </a:r>
            <a:endParaRPr b="1" dirty="0"/>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2">
                                            <p:bg/>
                                          </p:spTgt>
                                        </p:tgtEl>
                                        <p:attrNameLst>
                                          <p:attrName>style.visibility</p:attrName>
                                        </p:attrNameLst>
                                      </p:cBhvr>
                                      <p:to>
                                        <p:strVal val="visible"/>
                                      </p:to>
                                    </p:set>
                                    <p:animEffect transition="in" filter="dissolve">
                                      <p:cBhvr>
                                        <p:cTn id="7" dur="2000"/>
                                        <p:tgtEl>
                                          <p:spTgt spid="122">
                                            <p:bg/>
                                          </p:spTgt>
                                        </p:tgtEl>
                                      </p:cBhvr>
                                    </p:animEffect>
                                  </p:childTnLst>
                                </p:cTn>
                              </p:par>
                              <p:par>
                                <p:cTn id="8" presetID="9" presetClass="entr" presetSubtype="0" fill="hold" grpId="1" nodeType="withEffect">
                                  <p:stCondLst>
                                    <p:cond delay="0"/>
                                  </p:stCondLst>
                                  <p:iterate>
                                    <p:tmAbs val="0"/>
                                  </p:iterate>
                                  <p:childTnLst>
                                    <p:set>
                                      <p:cBhvr>
                                        <p:cTn id="9" fill="hold"/>
                                        <p:tgtEl>
                                          <p:spTgt spid="122">
                                            <p:txEl>
                                              <p:pRg st="0" end="0"/>
                                            </p:txEl>
                                          </p:spTgt>
                                        </p:tgtEl>
                                        <p:attrNameLst>
                                          <p:attrName>style.visibility</p:attrName>
                                        </p:attrNameLst>
                                      </p:cBhvr>
                                      <p:to>
                                        <p:strVal val="visible"/>
                                      </p:to>
                                    </p:set>
                                    <p:animEffect transition="in" filter="dissolve">
                                      <p:cBhvr>
                                        <p:cTn id="10" dur="2000"/>
                                        <p:tgtEl>
                                          <p:spTgt spid="1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22">
                                            <p:txEl>
                                              <p:pRg st="1" end="1"/>
                                            </p:txEl>
                                          </p:spTgt>
                                        </p:tgtEl>
                                        <p:attrNameLst>
                                          <p:attrName>style.visibility</p:attrName>
                                        </p:attrNameLst>
                                      </p:cBhvr>
                                      <p:to>
                                        <p:strVal val="visible"/>
                                      </p:to>
                                    </p:set>
                                    <p:animEffect transition="in" filter="dissolve">
                                      <p:cBhvr>
                                        <p:cTn id="15" dur="2000"/>
                                        <p:tgtEl>
                                          <p:spTgt spid="1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seo can be split into two parts.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5" name="Shape 125"/>
          <p:cNvSpPr/>
          <p:nvPr/>
        </p:nvSpPr>
        <p:spPr>
          <a:xfrm>
            <a:off x="1" y="6552522"/>
            <a:ext cx="9117526" cy="24622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defRPr sz="1100"/>
            </a:pPr>
            <a:r>
              <a:rPr sz="1000" b="1" dirty="0">
                <a:solidFill>
                  <a:srgbClr val="A7A7A7"/>
                </a:solidFill>
              </a:rPr>
              <a:t>Homework:</a:t>
            </a:r>
            <a:r>
              <a:rPr sz="1000" dirty="0">
                <a:solidFill>
                  <a:srgbClr val="A7A7A7"/>
                </a:solidFill>
              </a:rPr>
              <a:t> Set up Google Webmaster Tools/Search Console:</a:t>
            </a:r>
            <a:r>
              <a:rPr sz="1000" dirty="0"/>
              <a:t> </a:t>
            </a:r>
            <a:r>
              <a:rPr sz="1000" b="1" dirty="0">
                <a:solidFill>
                  <a:srgbClr val="535353"/>
                </a:solidFill>
              </a:rPr>
              <a:t>http://www.bruceclay.com/newsletter/volume117/set-up-google-webmaster-tools.htm</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5">
                                            <p:bg/>
                                          </p:spTgt>
                                        </p:tgtEl>
                                        <p:attrNameLst>
                                          <p:attrName>style.visibility</p:attrName>
                                        </p:attrNameLst>
                                      </p:cBhvr>
                                      <p:to>
                                        <p:strVal val="visible"/>
                                      </p:to>
                                    </p:set>
                                    <p:animEffect transition="in" filter="dissolve">
                                      <p:cBhvr>
                                        <p:cTn id="7" dur="1750"/>
                                        <p:tgtEl>
                                          <p:spTgt spid="125">
                                            <p:bg/>
                                          </p:spTgt>
                                        </p:tgtEl>
                                      </p:cBhvr>
                                    </p:animEffect>
                                  </p:childTnLst>
                                </p:cTn>
                              </p:par>
                              <p:par>
                                <p:cTn id="8" presetID="9" presetClass="entr" presetSubtype="0" fill="hold" grpId="1" nodeType="withEffect">
                                  <p:stCondLst>
                                    <p:cond delay="0"/>
                                  </p:stCondLst>
                                  <p:iterate>
                                    <p:tmAbs val="0"/>
                                  </p:iterate>
                                  <p:childTnLst>
                                    <p:set>
                                      <p:cBhvr>
                                        <p:cTn id="9" fill="hold"/>
                                        <p:tgtEl>
                                          <p:spTgt spid="125">
                                            <p:txEl>
                                              <p:pRg st="0" end="0"/>
                                            </p:txEl>
                                          </p:spTgt>
                                        </p:tgtEl>
                                        <p:attrNameLst>
                                          <p:attrName>style.visibility</p:attrName>
                                        </p:attrNameLst>
                                      </p:cBhvr>
                                      <p:to>
                                        <p:strVal val="visible"/>
                                      </p:to>
                                    </p:set>
                                    <p:animEffect transition="in" filter="dissolve">
                                      <p:cBhvr>
                                        <p:cTn id="10" dur="1750"/>
                                        <p:tgtEl>
                                          <p:spTgt spid="1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25">
                                            <p:txEl>
                                              <p:pRg st="1" end="1"/>
                                            </p:txEl>
                                          </p:spTgt>
                                        </p:tgtEl>
                                        <p:attrNameLst>
                                          <p:attrName>style.visibility</p:attrName>
                                        </p:attrNameLst>
                                      </p:cBhvr>
                                      <p:to>
                                        <p:strVal val="visible"/>
                                      </p:to>
                                    </p:set>
                                    <p:animEffect transition="in" filter="dissolve">
                                      <p:cBhvr>
                                        <p:cTn id="15" dur="1750"/>
                                        <p:tgtEl>
                                          <p:spTgt spid="1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what does an seo strategy look like.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8" name="Shape 128"/>
          <p:cNvSpPr/>
          <p:nvPr/>
        </p:nvSpPr>
        <p:spPr>
          <a:xfrm>
            <a:off x="410450" y="1700529"/>
            <a:ext cx="942231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latin typeface="Cabrito Norm Book"/>
                <a:ea typeface="Cabrito Norm Book"/>
                <a:cs typeface="Cabrito Norm Book"/>
                <a:sym typeface="Cabrito Norm Book"/>
              </a:defRPr>
            </a:pPr>
            <a:r>
              <a:rPr>
                <a:solidFill>
                  <a:srgbClr val="A7A7A7"/>
                </a:solidFill>
                <a:latin typeface="Cabrito Norm Demi"/>
                <a:ea typeface="Cabrito Norm Demi"/>
                <a:cs typeface="Cabrito Norm Demi"/>
                <a:sym typeface="Cabrito Norm Demi"/>
              </a:rPr>
              <a:t>Homework</a:t>
            </a:r>
            <a:r>
              <a:rPr>
                <a:solidFill>
                  <a:srgbClr val="A7A7A7"/>
                </a:solidFill>
              </a:rPr>
              <a:t>: Do your own website audit: </a:t>
            </a:r>
            <a:r>
              <a:rPr>
                <a:solidFill>
                  <a:srgbClr val="535353"/>
                </a:solidFill>
              </a:rPr>
              <a:t> </a:t>
            </a:r>
            <a:r>
              <a:rPr>
                <a:solidFill>
                  <a:srgbClr val="535353"/>
                </a:solidFill>
                <a:uFill>
                  <a:solidFill>
                    <a:srgbClr val="0000FF"/>
                  </a:solidFill>
                </a:uFill>
                <a:latin typeface="Cabrito Norm Demi"/>
                <a:ea typeface="Cabrito Norm Demi"/>
                <a:cs typeface="Cabrito Norm Demi"/>
                <a:sym typeface="Cabrito Norm Demi"/>
                <a:hlinkClick r:id="rId3"/>
              </a:rPr>
              <a:t>http://www.towermarketing.net/seo-audit-checklist-small-businesses-guide-understanding-health-website/</a:t>
            </a:r>
            <a:endParaRPr>
              <a:solidFill>
                <a:srgbClr val="535353"/>
              </a:solidFill>
              <a:latin typeface="Cabrito Norm Demi"/>
              <a:ea typeface="Cabrito Norm Demi"/>
              <a:cs typeface="Cabrito Norm Demi"/>
              <a:sym typeface="Cabrito Norm Demi"/>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8">
                                            <p:bg/>
                                          </p:spTgt>
                                        </p:tgtEl>
                                        <p:attrNameLst>
                                          <p:attrName>style.visibility</p:attrName>
                                        </p:attrNameLst>
                                      </p:cBhvr>
                                      <p:to>
                                        <p:strVal val="visible"/>
                                      </p:to>
                                    </p:set>
                                    <p:animEffect transition="in" filter="dissolve">
                                      <p:cBhvr>
                                        <p:cTn id="7" dur="2000"/>
                                        <p:tgtEl>
                                          <p:spTgt spid="128">
                                            <p:bg/>
                                          </p:spTgt>
                                        </p:tgtEl>
                                      </p:cBhvr>
                                    </p:animEffect>
                                  </p:childTnLst>
                                </p:cTn>
                              </p:par>
                              <p:par>
                                <p:cTn id="8" presetID="9" presetClass="entr" presetSubtype="0" fill="hold" grpId="1" nodeType="withEffect">
                                  <p:stCondLst>
                                    <p:cond delay="0"/>
                                  </p:stCondLst>
                                  <p:iterate>
                                    <p:tmAbs val="0"/>
                                  </p:iterate>
                                  <p:childTnLst>
                                    <p:set>
                                      <p:cBhvr>
                                        <p:cTn id="9" fill="hold"/>
                                        <p:tgtEl>
                                          <p:spTgt spid="128">
                                            <p:txEl>
                                              <p:pRg st="0" end="0"/>
                                            </p:txEl>
                                          </p:spTgt>
                                        </p:tgtEl>
                                        <p:attrNameLst>
                                          <p:attrName>style.visibility</p:attrName>
                                        </p:attrNameLst>
                                      </p:cBhvr>
                                      <p:to>
                                        <p:strVal val="visible"/>
                                      </p:to>
                                    </p:set>
                                    <p:animEffect transition="in" filter="dissolve">
                                      <p:cBhvr>
                                        <p:cTn id="10" dur="2000"/>
                                        <p:tgtEl>
                                          <p:spTgt spid="12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28">
                                            <p:txEl>
                                              <p:pRg st="1" end="1"/>
                                            </p:txEl>
                                          </p:spTgt>
                                        </p:tgtEl>
                                        <p:attrNameLst>
                                          <p:attrName>style.visibility</p:attrName>
                                        </p:attrNameLst>
                                      </p:cBhvr>
                                      <p:to>
                                        <p:strVal val="visible"/>
                                      </p:to>
                                    </p:set>
                                    <p:animEffect transition="in" filter="dissolve">
                                      <p:cBhvr>
                                        <p:cTn id="15" dur="2000"/>
                                        <p:tgtEl>
                                          <p:spTgt spid="1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SOCIAL LINKS (1).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31" name="Shape 131"/>
          <p:cNvSpPr/>
          <p:nvPr/>
        </p:nvSpPr>
        <p:spPr>
          <a:xfrm>
            <a:off x="5814182" y="1268730"/>
            <a:ext cx="3106265"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pPr>
            <a:r>
              <a:rPr b="1" dirty="0">
                <a:solidFill>
                  <a:srgbClr val="A7A7A7"/>
                </a:solidFill>
              </a:rPr>
              <a:t>Homework:</a:t>
            </a:r>
            <a:r>
              <a:rPr dirty="0">
                <a:solidFill>
                  <a:srgbClr val="A7A7A7"/>
                </a:solidFill>
              </a:rPr>
              <a:t> Check how many backlinks you have on your site:</a:t>
            </a:r>
            <a:r>
              <a:rPr dirty="0"/>
              <a:t> </a:t>
            </a:r>
            <a:r>
              <a:rPr b="1" dirty="0">
                <a:solidFill>
                  <a:srgbClr val="535353"/>
                </a:solidFill>
                <a:uFill>
                  <a:solidFill>
                    <a:srgbClr val="0000FF"/>
                  </a:solidFill>
                </a:uFill>
                <a:hlinkClick r:id="rId3"/>
              </a:rPr>
              <a:t>https://moz.com/researchtools/ose/</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1">
                                            <p:bg/>
                                          </p:spTgt>
                                        </p:tgtEl>
                                        <p:attrNameLst>
                                          <p:attrName>style.visibility</p:attrName>
                                        </p:attrNameLst>
                                      </p:cBhvr>
                                      <p:to>
                                        <p:strVal val="visible"/>
                                      </p:to>
                                    </p:set>
                                    <p:animEffect transition="in" filter="dissolve">
                                      <p:cBhvr>
                                        <p:cTn id="7" dur="1500"/>
                                        <p:tgtEl>
                                          <p:spTgt spid="131">
                                            <p:bg/>
                                          </p:spTgt>
                                        </p:tgtEl>
                                      </p:cBhvr>
                                    </p:animEffect>
                                  </p:childTnLst>
                                </p:cTn>
                              </p:par>
                              <p:par>
                                <p:cTn id="8" presetID="9" presetClass="entr" presetSubtype="0" fill="hold" grpId="1" nodeType="withEffect">
                                  <p:stCondLst>
                                    <p:cond delay="0"/>
                                  </p:stCondLst>
                                  <p:iterate>
                                    <p:tmAbs val="0"/>
                                  </p:iterate>
                                  <p:childTnLst>
                                    <p:set>
                                      <p:cBhvr>
                                        <p:cTn id="9" fill="hold"/>
                                        <p:tgtEl>
                                          <p:spTgt spid="131">
                                            <p:txEl>
                                              <p:pRg st="0" end="0"/>
                                            </p:txEl>
                                          </p:spTgt>
                                        </p:tgtEl>
                                        <p:attrNameLst>
                                          <p:attrName>style.visibility</p:attrName>
                                        </p:attrNameLst>
                                      </p:cBhvr>
                                      <p:to>
                                        <p:strVal val="visible"/>
                                      </p:to>
                                    </p:set>
                                    <p:animEffect transition="in" filter="dissolve">
                                      <p:cBhvr>
                                        <p:cTn id="10" dur="1500"/>
                                        <p:tgtEl>
                                          <p:spTgt spid="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why seo.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March goals.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slow"/>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TotalTime>
  <Words>215</Words>
  <Application>Microsoft Macintosh PowerPoint</Application>
  <PresentationFormat>On-screen Show (4:3)</PresentationFormat>
  <Paragraphs>23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Mike Shaw</cp:lastModifiedBy>
  <cp:revision>2</cp:revision>
  <dcterms:modified xsi:type="dcterms:W3CDTF">2016-02-08T14:39:23Z</dcterms:modified>
</cp:coreProperties>
</file>